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9" r:id="rId13"/>
    <p:sldId id="270" r:id="rId14"/>
    <p:sldId id="265" r:id="rId15"/>
    <p:sldId id="266" r:id="rId1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Medium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ero CHE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B1B0B0-523D-44AD-8CFC-14EC3853B852}">
  <a:tblStyle styleId="{09B1B0B0-523D-44AD-8CFC-14EC3853B8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71" y="6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49c735414_2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649c735414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ae70e756dc_0_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1ae70e756d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4448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ae70e756dc_0_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1ae70e756d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335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8c1ebe99a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8c1ebe99a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777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8c1ebe99a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8c1ebe99a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49c735414_2_1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649c735414_2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49c735414_2_1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649c735414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ae70e756dc_0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1ae70e756d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ae70e756dc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ae70e756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ae70e756dc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1ae70e756d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ae70e756dc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ae70e756d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ae70e756dc_0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ae70e756d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8c1ebe99ab_0_6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18c1ebe99ab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ae70e756dc_0_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1ae70e756d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786883" y="1972636"/>
            <a:ext cx="6236217" cy="9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783211" y="1726559"/>
            <a:ext cx="5445126" cy="23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 type="tx">
  <p:cSld name="TITLE_AND_BODY"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l="72000"/>
          <a:stretch/>
        </p:blipFill>
        <p:spPr>
          <a:xfrm>
            <a:off x="0" y="2108200"/>
            <a:ext cx="266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/>
          </a:blip>
          <a:srcRect r="72667"/>
          <a:stretch/>
        </p:blipFill>
        <p:spPr>
          <a:xfrm>
            <a:off x="8883653" y="2108200"/>
            <a:ext cx="260347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8244" y="219077"/>
            <a:ext cx="252177" cy="40027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810680" y="1894948"/>
            <a:ext cx="3317876" cy="206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>
                <a:solidFill>
                  <a:srgbClr val="000000"/>
                </a:solidFill>
              </a:defRPr>
            </a:lvl1pPr>
            <a:lvl2pPr marL="914400" lvl="1" indent="-2921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000" b="0">
                <a:solidFill>
                  <a:srgbClr val="000000"/>
                </a:solidFill>
              </a:defRPr>
            </a:lvl2pPr>
            <a:lvl3pPr marL="1371600" lvl="2" indent="-2921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>
                <a:solidFill>
                  <a:srgbClr val="000000"/>
                </a:solidFill>
              </a:defRPr>
            </a:lvl3pPr>
            <a:lvl4pPr marL="1828800" lvl="3" indent="-2921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000" b="0">
                <a:solidFill>
                  <a:srgbClr val="000000"/>
                </a:solidFill>
              </a:defRPr>
            </a:lvl4pPr>
            <a:lvl5pPr marL="2286000" lvl="4" indent="-2921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»"/>
              <a:defRPr sz="1000" b="0">
                <a:solidFill>
                  <a:srgbClr val="000000"/>
                </a:solidFill>
              </a:defRPr>
            </a:lvl5pPr>
            <a:lvl6pPr marL="2743200" lvl="5" indent="-2921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000" b="0"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397934" y="219077"/>
            <a:ext cx="4757729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379781" y="4572000"/>
            <a:ext cx="139803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strike="noStrike" cap="non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">
  <p:cSld name="SECTION TITLE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 descr="background.jpg"/>
          <p:cNvPicPr preferRelativeResize="0"/>
          <p:nvPr/>
        </p:nvPicPr>
        <p:blipFill rotWithShape="1">
          <a:blip r:embed="rId3">
            <a:alphaModFix/>
          </a:blip>
          <a:srcRect r="97081"/>
          <a:stretch/>
        </p:blipFill>
        <p:spPr>
          <a:xfrm>
            <a:off x="0" y="0"/>
            <a:ext cx="2667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4">
            <a:alphaModFix/>
          </a:blip>
          <a:srcRect l="72000"/>
          <a:stretch/>
        </p:blipFill>
        <p:spPr>
          <a:xfrm>
            <a:off x="0" y="2108200"/>
            <a:ext cx="266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4">
            <a:alphaModFix/>
          </a:blip>
          <a:srcRect r="72667"/>
          <a:stretch/>
        </p:blipFill>
        <p:spPr>
          <a:xfrm>
            <a:off x="8883653" y="2108200"/>
            <a:ext cx="260347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786883" y="1705937"/>
            <a:ext cx="6458467" cy="149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379781" y="4572000"/>
            <a:ext cx="139803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sz="9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sz="9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sz="9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sz="9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sz="9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sz="9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sz="9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sz="9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sz="9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strike="noStrike" cap="non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ONLY">
  <p:cSld name="HEADLINE ONLY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2">
            <a:alphaModFix/>
          </a:blip>
          <a:srcRect l="72000"/>
          <a:stretch/>
        </p:blipFill>
        <p:spPr>
          <a:xfrm>
            <a:off x="0" y="2108200"/>
            <a:ext cx="266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 rotWithShape="1">
          <a:blip r:embed="rId2">
            <a:alphaModFix/>
          </a:blip>
          <a:srcRect r="72667"/>
          <a:stretch/>
        </p:blipFill>
        <p:spPr>
          <a:xfrm>
            <a:off x="8883653" y="2108200"/>
            <a:ext cx="260347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8244" y="219077"/>
            <a:ext cx="252177" cy="40027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97933" y="219077"/>
            <a:ext cx="475773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543"/>
              </a:buClr>
              <a:buSzPts val="800"/>
              <a:buFont typeface="Arial"/>
              <a:buNone/>
              <a:defRPr sz="800" b="0">
                <a:solidFill>
                  <a:srgbClr val="CD1543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8379781" y="4572000"/>
            <a:ext cx="139803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strike="noStrike" cap="none"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786883" y="1972636"/>
            <a:ext cx="6045717" cy="9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+ COPY">
  <p:cSld name="HEADLINE + COPY">
    <p:bg>
      <p:bgPr>
        <a:noFill/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l="72000"/>
          <a:stretch/>
        </p:blipFill>
        <p:spPr>
          <a:xfrm>
            <a:off x="0" y="2108200"/>
            <a:ext cx="266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/>
          </a:blip>
          <a:srcRect r="72667"/>
          <a:stretch/>
        </p:blipFill>
        <p:spPr>
          <a:xfrm>
            <a:off x="8883653" y="2108200"/>
            <a:ext cx="260347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8244" y="219077"/>
            <a:ext cx="252177" cy="40027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97933" y="219077"/>
            <a:ext cx="475773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543"/>
              </a:buClr>
              <a:buSzPts val="800"/>
              <a:buFont typeface="Arial"/>
              <a:buNone/>
              <a:defRPr sz="800" b="0">
                <a:solidFill>
                  <a:srgbClr val="CD1543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8379781" y="4572000"/>
            <a:ext cx="139803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strike="noStrike" cap="none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2"/>
          </p:nvPr>
        </p:nvSpPr>
        <p:spPr>
          <a:xfrm>
            <a:off x="786885" y="1642436"/>
            <a:ext cx="5441452" cy="9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3"/>
          </p:nvPr>
        </p:nvSpPr>
        <p:spPr>
          <a:xfrm>
            <a:off x="786875" y="2609232"/>
            <a:ext cx="5441464" cy="88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LEFT—COPY RIGHT">
  <p:cSld name="PHOTO LEFT—COPY RIGHT">
    <p:bg>
      <p:bgPr>
        <a:noFill/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 rotWithShape="1">
          <a:blip r:embed="rId2">
            <a:alphaModFix/>
          </a:blip>
          <a:srcRect l="72000"/>
          <a:stretch/>
        </p:blipFill>
        <p:spPr>
          <a:xfrm>
            <a:off x="0" y="2108200"/>
            <a:ext cx="266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r="72667"/>
          <a:stretch/>
        </p:blipFill>
        <p:spPr>
          <a:xfrm>
            <a:off x="8883653" y="2108200"/>
            <a:ext cx="260347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8244" y="219077"/>
            <a:ext cx="252177" cy="40027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97933" y="219077"/>
            <a:ext cx="475773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543"/>
              </a:buClr>
              <a:buSzPts val="800"/>
              <a:buFont typeface="Arial"/>
              <a:buNone/>
              <a:defRPr sz="800" b="0">
                <a:solidFill>
                  <a:srgbClr val="CD1543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379781" y="4572000"/>
            <a:ext cx="139803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strike="noStrike" cap="none"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2"/>
          </p:nvPr>
        </p:nvSpPr>
        <p:spPr>
          <a:xfrm>
            <a:off x="4361934" y="1638300"/>
            <a:ext cx="3429516" cy="81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3"/>
          </p:nvPr>
        </p:nvSpPr>
        <p:spPr>
          <a:xfrm>
            <a:off x="4361926" y="2453168"/>
            <a:ext cx="3429525" cy="1471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>
            <a:spLocks noGrp="1"/>
          </p:cNvSpPr>
          <p:nvPr>
            <p:ph type="pic" idx="4"/>
          </p:nvPr>
        </p:nvSpPr>
        <p:spPr>
          <a:xfrm>
            <a:off x="886884" y="1006705"/>
            <a:ext cx="2902306" cy="329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–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–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»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PY LEFT—PHOTO RIGHT">
  <p:cSld name="COPY LEFT—PHOTO RIGHT">
    <p:bg>
      <p:bgPr>
        <a:noFill/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l="72000"/>
          <a:stretch/>
        </p:blipFill>
        <p:spPr>
          <a:xfrm>
            <a:off x="0" y="2108200"/>
            <a:ext cx="266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r="72667"/>
          <a:stretch/>
        </p:blipFill>
        <p:spPr>
          <a:xfrm>
            <a:off x="8883653" y="2108200"/>
            <a:ext cx="260347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8244" y="219077"/>
            <a:ext cx="252177" cy="40027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97933" y="219077"/>
            <a:ext cx="475773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543"/>
              </a:buClr>
              <a:buSzPts val="800"/>
              <a:buFont typeface="Arial"/>
              <a:buNone/>
              <a:defRPr sz="800" b="0">
                <a:solidFill>
                  <a:srgbClr val="CD1543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8379781" y="4572000"/>
            <a:ext cx="139803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strike="noStrike" cap="none"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2"/>
          </p:nvPr>
        </p:nvSpPr>
        <p:spPr>
          <a:xfrm>
            <a:off x="899068" y="1638300"/>
            <a:ext cx="3429517" cy="81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3"/>
          </p:nvPr>
        </p:nvSpPr>
        <p:spPr>
          <a:xfrm>
            <a:off x="899060" y="2453168"/>
            <a:ext cx="3429525" cy="1471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>
            <a:spLocks noGrp="1"/>
          </p:cNvSpPr>
          <p:nvPr>
            <p:ph type="pic" idx="4"/>
          </p:nvPr>
        </p:nvSpPr>
        <p:spPr>
          <a:xfrm>
            <a:off x="4889144" y="1006705"/>
            <a:ext cx="2902306" cy="329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–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–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»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IST + PHOTO">
  <p:cSld name="LIST + PHOTO">
    <p:bg>
      <p:bgPr>
        <a:noFill/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 l="72000"/>
          <a:stretch/>
        </p:blipFill>
        <p:spPr>
          <a:xfrm>
            <a:off x="0" y="2108200"/>
            <a:ext cx="266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 r="72667"/>
          <a:stretch/>
        </p:blipFill>
        <p:spPr>
          <a:xfrm>
            <a:off x="8883653" y="2108200"/>
            <a:ext cx="260347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8244" y="219077"/>
            <a:ext cx="252177" cy="40027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97933" y="219077"/>
            <a:ext cx="475773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543"/>
              </a:buClr>
              <a:buSzPts val="800"/>
              <a:buFont typeface="Arial"/>
              <a:buNone/>
              <a:defRPr sz="800" b="0">
                <a:solidFill>
                  <a:srgbClr val="CD1543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ldNum" idx="12"/>
          </p:nvPr>
        </p:nvSpPr>
        <p:spPr>
          <a:xfrm>
            <a:off x="8379781" y="4572000"/>
            <a:ext cx="139803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strike="noStrike" cap="none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899068" y="1470418"/>
            <a:ext cx="3429517" cy="81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3"/>
          </p:nvPr>
        </p:nvSpPr>
        <p:spPr>
          <a:xfrm>
            <a:off x="899060" y="2285288"/>
            <a:ext cx="3429525" cy="55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>
            <a:spLocks noGrp="1"/>
          </p:cNvSpPr>
          <p:nvPr>
            <p:ph type="pic" idx="4"/>
          </p:nvPr>
        </p:nvSpPr>
        <p:spPr>
          <a:xfrm>
            <a:off x="4889144" y="1006705"/>
            <a:ext cx="2902306" cy="329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–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–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»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5"/>
          </p:nvPr>
        </p:nvSpPr>
        <p:spPr>
          <a:xfrm>
            <a:off x="899068" y="2825087"/>
            <a:ext cx="3679830" cy="148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+ COPY + PHOTO MOSAIC">
  <p:cSld name="HEADLINE + COPY + PHOTO MOSAIC">
    <p:bg>
      <p:bgPr>
        <a:noFill/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 rotWithShape="1">
          <a:blip r:embed="rId2">
            <a:alphaModFix/>
          </a:blip>
          <a:srcRect l="72000"/>
          <a:stretch/>
        </p:blipFill>
        <p:spPr>
          <a:xfrm>
            <a:off x="0" y="2108200"/>
            <a:ext cx="266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/>
          </a:blip>
          <a:srcRect r="72667"/>
          <a:stretch/>
        </p:blipFill>
        <p:spPr>
          <a:xfrm>
            <a:off x="8883653" y="2108200"/>
            <a:ext cx="260347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8244" y="219077"/>
            <a:ext cx="252177" cy="40027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97933" y="219077"/>
            <a:ext cx="475773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543"/>
              </a:buClr>
              <a:buSzPts val="800"/>
              <a:buFont typeface="Arial"/>
              <a:buNone/>
              <a:defRPr sz="800" b="0">
                <a:solidFill>
                  <a:srgbClr val="CD1543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ldNum" idx="12"/>
          </p:nvPr>
        </p:nvSpPr>
        <p:spPr>
          <a:xfrm>
            <a:off x="8379781" y="4572000"/>
            <a:ext cx="139803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strike="noStrike" cap="none"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2"/>
          </p:nvPr>
        </p:nvSpPr>
        <p:spPr>
          <a:xfrm>
            <a:off x="899068" y="1638300"/>
            <a:ext cx="3429517" cy="81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3"/>
          </p:nvPr>
        </p:nvSpPr>
        <p:spPr>
          <a:xfrm>
            <a:off x="899060" y="2453168"/>
            <a:ext cx="3429525" cy="1471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>
            <a:spLocks noGrp="1"/>
          </p:cNvSpPr>
          <p:nvPr>
            <p:ph type="pic" idx="4"/>
          </p:nvPr>
        </p:nvSpPr>
        <p:spPr>
          <a:xfrm>
            <a:off x="5465831" y="961756"/>
            <a:ext cx="2325620" cy="144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–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–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»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>
            <a:spLocks noGrp="1"/>
          </p:cNvSpPr>
          <p:nvPr>
            <p:ph type="pic" idx="5"/>
          </p:nvPr>
        </p:nvSpPr>
        <p:spPr>
          <a:xfrm>
            <a:off x="5105398" y="2552224"/>
            <a:ext cx="1215230" cy="176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–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–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»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>
            <a:spLocks noGrp="1"/>
          </p:cNvSpPr>
          <p:nvPr>
            <p:ph type="pic" idx="6"/>
          </p:nvPr>
        </p:nvSpPr>
        <p:spPr>
          <a:xfrm>
            <a:off x="6498764" y="2552224"/>
            <a:ext cx="1292686" cy="979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–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–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»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PHOTO">
  <p:cSld name="LARGE PHOTO">
    <p:bg>
      <p:bgPr>
        <a:noFill/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 rotWithShape="1">
          <a:blip r:embed="rId2">
            <a:alphaModFix/>
          </a:blip>
          <a:srcRect l="72000"/>
          <a:stretch/>
        </p:blipFill>
        <p:spPr>
          <a:xfrm>
            <a:off x="0" y="2108200"/>
            <a:ext cx="266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 rotWithShape="1">
          <a:blip r:embed="rId2">
            <a:alphaModFix/>
          </a:blip>
          <a:srcRect r="72667"/>
          <a:stretch/>
        </p:blipFill>
        <p:spPr>
          <a:xfrm>
            <a:off x="8883653" y="2108200"/>
            <a:ext cx="260347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8244" y="219077"/>
            <a:ext cx="252177" cy="40027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97933" y="219077"/>
            <a:ext cx="475773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543"/>
              </a:buClr>
              <a:buSzPts val="800"/>
              <a:buFont typeface="Arial"/>
              <a:buNone/>
              <a:defRPr sz="800" b="0">
                <a:solidFill>
                  <a:srgbClr val="CD1543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8379781" y="4572000"/>
            <a:ext cx="139803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  <a:defRPr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strike="noStrike" cap="none"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2"/>
          </p:nvPr>
        </p:nvSpPr>
        <p:spPr>
          <a:xfrm>
            <a:off x="899068" y="628123"/>
            <a:ext cx="6460583" cy="65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>
            <a:spLocks noGrp="1"/>
          </p:cNvSpPr>
          <p:nvPr>
            <p:ph type="pic" idx="3"/>
          </p:nvPr>
        </p:nvSpPr>
        <p:spPr>
          <a:xfrm>
            <a:off x="1003300" y="1287792"/>
            <a:ext cx="6650568" cy="322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–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–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»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BLEED PHOTO">
  <p:cSld name="FULL BLEED PHOTO">
    <p:bg>
      <p:bgPr>
        <a:noFill/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l="72000"/>
          <a:stretch/>
        </p:blipFill>
        <p:spPr>
          <a:xfrm>
            <a:off x="0" y="2108200"/>
            <a:ext cx="266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2">
            <a:alphaModFix/>
          </a:blip>
          <a:srcRect r="72667"/>
          <a:stretch/>
        </p:blipFill>
        <p:spPr>
          <a:xfrm>
            <a:off x="8883653" y="2108200"/>
            <a:ext cx="260347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8244" y="219077"/>
            <a:ext cx="252177" cy="40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>
            <a:spLocks noGrp="1"/>
          </p:cNvSpPr>
          <p:nvPr>
            <p:ph type="pic" idx="2"/>
          </p:nvPr>
        </p:nvSpPr>
        <p:spPr>
          <a:xfrm>
            <a:off x="0" y="-1270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–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–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»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sldNum" idx="12"/>
          </p:nvPr>
        </p:nvSpPr>
        <p:spPr>
          <a:xfrm>
            <a:off x="8379781" y="4572000"/>
            <a:ext cx="139803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sz="9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sz="9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sz="9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sz="9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sz="9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sz="9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sz="9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sz="9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sz="9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strike="noStrike" cap="none"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1815584" y="1972636"/>
            <a:ext cx="5441453" cy="9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bg>
      <p:bgPr>
        <a:noFill/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 descr="background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66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 rotWithShape="1">
          <a:blip r:embed="rId4">
            <a:alphaModFix/>
          </a:blip>
          <a:srcRect l="72000"/>
          <a:stretch/>
        </p:blipFill>
        <p:spPr>
          <a:xfrm>
            <a:off x="0" y="2108200"/>
            <a:ext cx="266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 rotWithShape="1">
          <a:blip r:embed="rId4">
            <a:alphaModFix/>
          </a:blip>
          <a:srcRect r="72667"/>
          <a:stretch/>
        </p:blipFill>
        <p:spPr>
          <a:xfrm>
            <a:off x="8883653" y="2108200"/>
            <a:ext cx="260347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786883" y="1705937"/>
            <a:ext cx="6458467" cy="149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3" name="Google Shape;153;p25" descr="uwlogo_web_sm_ctr.png"/>
          <p:cNvPicPr preferRelativeResize="0"/>
          <p:nvPr/>
        </p:nvPicPr>
        <p:blipFill rotWithShape="1">
          <a:blip r:embed="rId5">
            <a:alphaModFix/>
          </a:blip>
          <a:srcRect l="34584" r="34920" b="32369"/>
          <a:stretch/>
        </p:blipFill>
        <p:spPr>
          <a:xfrm>
            <a:off x="811198" y="850260"/>
            <a:ext cx="545069" cy="80970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descr="background.jp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270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266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 rotWithShape="1">
          <a:blip r:embed="rId16">
            <a:alphaModFix/>
          </a:blip>
          <a:srcRect l="72000"/>
          <a:stretch/>
        </p:blipFill>
        <p:spPr>
          <a:xfrm>
            <a:off x="0" y="2108200"/>
            <a:ext cx="266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 rotWithShape="1">
          <a:blip r:embed="rId16">
            <a:alphaModFix/>
          </a:blip>
          <a:srcRect r="72667"/>
          <a:stretch/>
        </p:blipFill>
        <p:spPr>
          <a:xfrm>
            <a:off x="8883653" y="2108200"/>
            <a:ext cx="260347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786883" y="1972636"/>
            <a:ext cx="6236217" cy="9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–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–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»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6" name="Google Shape;56;p13" descr="uwlogo_web_sm_ctr.png"/>
          <p:cNvPicPr preferRelativeResize="0"/>
          <p:nvPr/>
        </p:nvPicPr>
        <p:blipFill rotWithShape="1">
          <a:blip r:embed="rId17">
            <a:alphaModFix/>
          </a:blip>
          <a:srcRect l="34584" r="34920" b="32369"/>
          <a:stretch/>
        </p:blipFill>
        <p:spPr>
          <a:xfrm>
            <a:off x="811198" y="850260"/>
            <a:ext cx="545069" cy="80970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6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/>
        </p:nvSpPr>
        <p:spPr>
          <a:xfrm>
            <a:off x="844825" y="2014475"/>
            <a:ext cx="76713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40"/>
              <a:buFont typeface="Arial"/>
              <a:buNone/>
            </a:pPr>
            <a:r>
              <a:rPr lang="en" sz="3040" b="1" dirty="0">
                <a:solidFill>
                  <a:srgbClr val="FFFFFF"/>
                </a:solidFill>
              </a:rPr>
              <a:t>Final Presentation</a:t>
            </a:r>
            <a:endParaRPr dirty="0"/>
          </a:p>
        </p:txBody>
      </p:sp>
      <p:sp>
        <p:nvSpPr>
          <p:cNvPr id="160" name="Google Shape;160;p26"/>
          <p:cNvSpPr txBox="1"/>
          <p:nvPr/>
        </p:nvSpPr>
        <p:spPr>
          <a:xfrm>
            <a:off x="7712764" y="4405023"/>
            <a:ext cx="120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Group 5</a:t>
            </a:r>
            <a:endParaRPr sz="1100" dirty="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lt2"/>
                </a:solidFill>
              </a:rPr>
              <a:t>12/06/2022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844825" y="2634025"/>
            <a:ext cx="79404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" sz="1800" b="1" dirty="0">
                <a:solidFill>
                  <a:schemeClr val="lt2"/>
                </a:solidFill>
              </a:rPr>
              <a:t>How various features of East Asian Restaurants in CA </a:t>
            </a:r>
            <a:endParaRPr sz="1800" b="1" dirty="0">
              <a:solidFill>
                <a:schemeClr val="lt2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" sz="1800" b="1" dirty="0">
                <a:solidFill>
                  <a:schemeClr val="lt2"/>
                </a:solidFill>
              </a:rPr>
              <a:t>influence their review stars?</a:t>
            </a:r>
            <a:endParaRPr sz="1800" b="1" i="0" u="none" strike="noStrike" cap="none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>
            <a:spLocks noGrp="1"/>
          </p:cNvSpPr>
          <p:nvPr>
            <p:ph type="sldNum" idx="12"/>
          </p:nvPr>
        </p:nvSpPr>
        <p:spPr>
          <a:xfrm>
            <a:off x="8392583" y="4571999"/>
            <a:ext cx="1269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</a:pPr>
            <a:fld id="{00000000-1234-1234-1234-123412341234}" type="slidenum">
              <a:rPr lang="en"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rPr>
              <a:t>10</a:t>
            </a:fld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9144000" cy="850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zh-CN" sz="2400" dirty="0">
                <a:solidFill>
                  <a:schemeClr val="lt2"/>
                </a:solidFill>
              </a:rPr>
              <a:t>Cumulative Logit Models under different categories</a:t>
            </a:r>
            <a:endParaRPr lang="en-US" sz="2400" dirty="0">
              <a:solidFill>
                <a:schemeClr val="lt2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8A4BBBB-52A3-A51C-FE1E-46F2E2B4DA7C}"/>
              </a:ext>
            </a:extLst>
          </p:cNvPr>
          <p:cNvSpPr txBox="1"/>
          <p:nvPr/>
        </p:nvSpPr>
        <p:spPr>
          <a:xfrm>
            <a:off x="126899" y="904451"/>
            <a:ext cx="5892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Japanese and Chinese restaurants: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16B8C0A-F316-2FDF-04DB-E0CF144749E9}"/>
              </a:ext>
            </a:extLst>
          </p:cNvPr>
          <p:cNvGrpSpPr/>
          <p:nvPr/>
        </p:nvGrpSpPr>
        <p:grpSpPr>
          <a:xfrm>
            <a:off x="482588" y="1395388"/>
            <a:ext cx="3581427" cy="3176611"/>
            <a:chOff x="482588" y="1395388"/>
            <a:chExt cx="3581427" cy="317661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6FD96B8-8F9D-61F6-2990-B28BE22F0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588" y="1395388"/>
              <a:ext cx="3581426" cy="3176611"/>
            </a:xfrm>
            <a:prstGeom prst="rect">
              <a:avLst/>
            </a:prstGeom>
          </p:spPr>
        </p:pic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ACB88238-9AFC-0C12-D642-40950DF8D637}"/>
                </a:ext>
              </a:extLst>
            </p:cNvPr>
            <p:cNvSpPr/>
            <p:nvPr/>
          </p:nvSpPr>
          <p:spPr>
            <a:xfrm>
              <a:off x="2349501" y="3000627"/>
              <a:ext cx="1714514" cy="633347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B09C1D0-CD5B-FF9E-053F-DEB0C0D8DFC6}"/>
              </a:ext>
            </a:extLst>
          </p:cNvPr>
          <p:cNvGrpSpPr/>
          <p:nvPr/>
        </p:nvGrpSpPr>
        <p:grpSpPr>
          <a:xfrm>
            <a:off x="4572000" y="1395388"/>
            <a:ext cx="3676927" cy="3210479"/>
            <a:chOff x="4572000" y="1395388"/>
            <a:chExt cx="3676927" cy="321047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FC78E59-B6A3-9EDE-2DD7-B294C95BA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395388"/>
              <a:ext cx="3676927" cy="3210479"/>
            </a:xfrm>
            <a:prstGeom prst="rect">
              <a:avLst/>
            </a:prstGeom>
          </p:spPr>
        </p:pic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46E2014D-4D4D-8FEF-72EA-408DDA0AE04B}"/>
                </a:ext>
              </a:extLst>
            </p:cNvPr>
            <p:cNvSpPr/>
            <p:nvPr/>
          </p:nvSpPr>
          <p:spPr>
            <a:xfrm>
              <a:off x="6479393" y="2932046"/>
              <a:ext cx="1769534" cy="309034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0520A291-EA55-0E66-70A2-BF5F0A085CB4}"/>
                </a:ext>
              </a:extLst>
            </p:cNvPr>
            <p:cNvSpPr/>
            <p:nvPr/>
          </p:nvSpPr>
          <p:spPr>
            <a:xfrm>
              <a:off x="6479393" y="3581400"/>
              <a:ext cx="1769534" cy="309034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2222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>
            <a:spLocks noGrp="1"/>
          </p:cNvSpPr>
          <p:nvPr>
            <p:ph type="sldNum" idx="12"/>
          </p:nvPr>
        </p:nvSpPr>
        <p:spPr>
          <a:xfrm>
            <a:off x="8392583" y="4571999"/>
            <a:ext cx="1269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</a:pPr>
            <a:fld id="{00000000-1234-1234-1234-123412341234}" type="slidenum">
              <a:rPr lang="en"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rPr>
              <a:t>11</a:t>
            </a:fld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9144000" cy="850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zh-CN" sz="2400" dirty="0">
                <a:solidFill>
                  <a:schemeClr val="lt2"/>
                </a:solidFill>
              </a:rPr>
              <a:t>Goodness of fit test</a:t>
            </a:r>
            <a:endParaRPr lang="en-US" sz="2400" dirty="0">
              <a:solidFill>
                <a:schemeClr val="lt2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E013653-719D-51F1-F39B-3205F1A1D83A}"/>
              </a:ext>
            </a:extLst>
          </p:cNvPr>
          <p:cNvGrpSpPr/>
          <p:nvPr/>
        </p:nvGrpSpPr>
        <p:grpSpPr>
          <a:xfrm>
            <a:off x="1792265" y="1003218"/>
            <a:ext cx="5419765" cy="4074998"/>
            <a:chOff x="1900215" y="978766"/>
            <a:chExt cx="5419765" cy="407499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DCB70D9-85F7-9DCD-3CFD-00A8B38BE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0215" y="1686652"/>
              <a:ext cx="5419765" cy="3367112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EE1E204-EB06-B381-8997-A864D520A8C2}"/>
                </a:ext>
              </a:extLst>
            </p:cNvPr>
            <p:cNvSpPr txBox="1"/>
            <p:nvPr/>
          </p:nvSpPr>
          <p:spPr>
            <a:xfrm>
              <a:off x="2199215" y="978766"/>
              <a:ext cx="48217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The model fits the data well</a:t>
              </a:r>
            </a:p>
            <a:p>
              <a:pPr algn="ctr"/>
              <a:r>
                <a: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The model doesn’t fit the data well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692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9144000" cy="85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40"/>
              <a:buFont typeface="Arial"/>
              <a:buNone/>
            </a:pPr>
            <a:r>
              <a:rPr lang="en" sz="3040" dirty="0">
                <a:solidFill>
                  <a:srgbClr val="CD1543"/>
                </a:solidFill>
              </a:rPr>
              <a:t>Conclusion</a:t>
            </a:r>
            <a:endParaRPr dirty="0">
              <a:solidFill>
                <a:srgbClr val="CD1543"/>
              </a:solidFill>
            </a:endParaRPr>
          </a:p>
        </p:txBody>
      </p:sp>
      <p:grpSp>
        <p:nvGrpSpPr>
          <p:cNvPr id="259" name="Google Shape;259;p35"/>
          <p:cNvGrpSpPr/>
          <p:nvPr/>
        </p:nvGrpSpPr>
        <p:grpSpPr>
          <a:xfrm>
            <a:off x="1913989" y="994562"/>
            <a:ext cx="4736807" cy="2275194"/>
            <a:chOff x="2318596" y="674179"/>
            <a:chExt cx="4303059" cy="2163143"/>
          </a:xfrm>
        </p:grpSpPr>
        <p:sp>
          <p:nvSpPr>
            <p:cNvPr id="261" name="Google Shape;261;p35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F48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5"/>
            <p:cNvSpPr/>
            <p:nvPr/>
          </p:nvSpPr>
          <p:spPr>
            <a:xfrm rot="-6598457">
              <a:off x="4669222" y="720583"/>
              <a:ext cx="1998838" cy="1906029"/>
            </a:xfrm>
            <a:prstGeom prst="ellipse">
              <a:avLst/>
            </a:prstGeom>
            <a:solidFill>
              <a:srgbClr val="F48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5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AC1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F48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35"/>
          <p:cNvGrpSpPr/>
          <p:nvPr/>
        </p:nvGrpSpPr>
        <p:grpSpPr>
          <a:xfrm>
            <a:off x="4095703" y="1309601"/>
            <a:ext cx="2686172" cy="3833010"/>
            <a:chOff x="4447194" y="611727"/>
            <a:chExt cx="2440200" cy="3644238"/>
          </a:xfrm>
        </p:grpSpPr>
        <p:sp>
          <p:nvSpPr>
            <p:cNvPr id="267" name="Google Shape;267;p35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840D35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 txBox="1"/>
            <p:nvPr/>
          </p:nvSpPr>
          <p:spPr>
            <a:xfrm>
              <a:off x="4879876" y="611727"/>
              <a:ext cx="1900800" cy="12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+mj-lt"/>
                  <a:ea typeface="Roboto"/>
                  <a:cs typeface="Roboto"/>
                  <a:sym typeface="Roboto"/>
                </a:rPr>
                <a:t>Provide more </a:t>
              </a:r>
              <a:r>
                <a:rPr lang="en-US" b="1" dirty="0">
                  <a:solidFill>
                    <a:srgbClr val="FFFF00"/>
                  </a:solidFill>
                  <a:latin typeface="+mj-lt"/>
                  <a:ea typeface="Roboto"/>
                  <a:cs typeface="Roboto"/>
                  <a:sym typeface="Roboto"/>
                </a:rPr>
                <a:t>attentive service </a:t>
              </a:r>
              <a:r>
                <a:rPr lang="en-US" dirty="0">
                  <a:solidFill>
                    <a:schemeClr val="tx2"/>
                  </a:solidFill>
                  <a:latin typeface="+mj-lt"/>
                  <a:ea typeface="Roboto"/>
                  <a:cs typeface="Roboto"/>
                  <a:sym typeface="Roboto"/>
                </a:rPr>
                <a:t>to</a:t>
              </a:r>
              <a:r>
                <a:rPr lang="en-US" b="1" dirty="0">
                  <a:solidFill>
                    <a:srgbClr val="FFFF00"/>
                  </a:solidFill>
                  <a:latin typeface="+mj-lt"/>
                  <a:ea typeface="Roboto"/>
                  <a:cs typeface="Roboto"/>
                  <a:sym typeface="Roboto"/>
                </a:rPr>
                <a:t> </a:t>
              </a:r>
              <a:r>
                <a:rPr lang="en-US" dirty="0">
                  <a:solidFill>
                    <a:srgbClr val="FFFFFF"/>
                  </a:solidFill>
                  <a:latin typeface="+mj-lt"/>
                  <a:ea typeface="Roboto"/>
                  <a:cs typeface="Roboto"/>
                  <a:sym typeface="Roboto"/>
                </a:rPr>
                <a:t>make customers give more positive reviews  </a:t>
              </a:r>
            </a:p>
          </p:txBody>
        </p:sp>
      </p:grpSp>
      <p:grpSp>
        <p:nvGrpSpPr>
          <p:cNvPr id="269" name="Google Shape;269;p35"/>
          <p:cNvGrpSpPr/>
          <p:nvPr/>
        </p:nvGrpSpPr>
        <p:grpSpPr>
          <a:xfrm>
            <a:off x="1968708" y="1745044"/>
            <a:ext cx="2563730" cy="2475968"/>
            <a:chOff x="3159226" y="1794575"/>
            <a:chExt cx="1423800" cy="1423800"/>
          </a:xfrm>
        </p:grpSpPr>
        <p:sp>
          <p:nvSpPr>
            <p:cNvPr id="270" name="Google Shape;270;p35"/>
            <p:cNvSpPr/>
            <p:nvPr/>
          </p:nvSpPr>
          <p:spPr>
            <a:xfrm>
              <a:off x="3159226" y="1794575"/>
              <a:ext cx="1423800" cy="1423800"/>
            </a:xfrm>
            <a:prstGeom prst="ellipse">
              <a:avLst/>
            </a:prstGeom>
            <a:solidFill>
              <a:srgbClr val="AC1145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5"/>
            <p:cNvSpPr txBox="1"/>
            <p:nvPr/>
          </p:nvSpPr>
          <p:spPr>
            <a:xfrm>
              <a:off x="3225688" y="1905034"/>
              <a:ext cx="1292100" cy="12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600" dirty="0">
                  <a:solidFill>
                    <a:srgbClr val="FFFFFF"/>
                  </a:solidFill>
                  <a:latin typeface="+mj-lt"/>
                  <a:ea typeface="Roboto"/>
                  <a:cs typeface="Roboto"/>
                  <a:sym typeface="Roboto"/>
                </a:rPr>
                <a:t>Working longer will </a:t>
              </a:r>
              <a:r>
                <a:rPr lang="en-US" altLang="zh-CN" sz="1600" b="1" dirty="0">
                  <a:solidFill>
                    <a:srgbClr val="FFFF00"/>
                  </a:solidFill>
                  <a:latin typeface="+mj-lt"/>
                  <a:ea typeface="Roboto"/>
                  <a:cs typeface="Roboto"/>
                  <a:sym typeface="Roboto"/>
                </a:rPr>
                <a:t>not improve </a:t>
              </a:r>
              <a:r>
                <a:rPr lang="en-US" altLang="zh-CN" sz="1600" dirty="0">
                  <a:solidFill>
                    <a:srgbClr val="FFFFFF"/>
                  </a:solidFill>
                  <a:latin typeface="+mj-lt"/>
                  <a:ea typeface="Roboto"/>
                  <a:cs typeface="Roboto"/>
                  <a:sym typeface="Roboto"/>
                </a:rPr>
                <a:t>ratings</a:t>
              </a:r>
            </a:p>
          </p:txBody>
        </p:sp>
      </p:grpSp>
      <p:sp>
        <p:nvSpPr>
          <p:cNvPr id="273" name="Google Shape;273;p35"/>
          <p:cNvSpPr txBox="1"/>
          <p:nvPr/>
        </p:nvSpPr>
        <p:spPr>
          <a:xfrm>
            <a:off x="4335784" y="3358073"/>
            <a:ext cx="21801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Different categories of restaurants need to focus on different features to make improvements</a:t>
            </a:r>
            <a:endParaRPr lang="en-US" altLang="zh-CN" sz="1400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62277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9144000" cy="85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40"/>
              <a:buFont typeface="Arial"/>
              <a:buNone/>
            </a:pPr>
            <a:r>
              <a:rPr lang="en" sz="3040">
                <a:solidFill>
                  <a:srgbClr val="CD1543"/>
                </a:solidFill>
              </a:rPr>
              <a:t>Limitation</a:t>
            </a:r>
            <a:endParaRPr>
              <a:solidFill>
                <a:srgbClr val="CD1543"/>
              </a:solidFill>
            </a:endParaRPr>
          </a:p>
        </p:txBody>
      </p:sp>
      <p:grpSp>
        <p:nvGrpSpPr>
          <p:cNvPr id="259" name="Google Shape;259;p35"/>
          <p:cNvGrpSpPr/>
          <p:nvPr/>
        </p:nvGrpSpPr>
        <p:grpSpPr>
          <a:xfrm>
            <a:off x="1845707" y="715276"/>
            <a:ext cx="5117755" cy="4297723"/>
            <a:chOff x="2256567" y="408648"/>
            <a:chExt cx="4649124" cy="4086065"/>
          </a:xfrm>
        </p:grpSpPr>
        <p:sp>
          <p:nvSpPr>
            <p:cNvPr id="260" name="Google Shape;260;p35"/>
            <p:cNvSpPr/>
            <p:nvPr/>
          </p:nvSpPr>
          <p:spPr>
            <a:xfrm rot="-6596588">
              <a:off x="3726388" y="3510395"/>
              <a:ext cx="771357" cy="771357"/>
            </a:xfrm>
            <a:prstGeom prst="ellipse">
              <a:avLst/>
            </a:prstGeom>
            <a:solidFill>
              <a:srgbClr val="F48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F48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 rot="-6598035">
              <a:off x="2532338" y="2367231"/>
              <a:ext cx="1851923" cy="1873863"/>
            </a:xfrm>
            <a:prstGeom prst="ellipse">
              <a:avLst/>
            </a:prstGeom>
            <a:solidFill>
              <a:srgbClr val="F48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5"/>
            <p:cNvSpPr/>
            <p:nvPr/>
          </p:nvSpPr>
          <p:spPr>
            <a:xfrm rot="-6598457">
              <a:off x="4669222" y="720583"/>
              <a:ext cx="1998838" cy="1906029"/>
            </a:xfrm>
            <a:prstGeom prst="ellipse">
              <a:avLst/>
            </a:prstGeom>
            <a:solidFill>
              <a:srgbClr val="F48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5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AC1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F48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35"/>
          <p:cNvGrpSpPr/>
          <p:nvPr/>
        </p:nvGrpSpPr>
        <p:grpSpPr>
          <a:xfrm>
            <a:off x="4095703" y="1309601"/>
            <a:ext cx="2686172" cy="3833010"/>
            <a:chOff x="4447194" y="611727"/>
            <a:chExt cx="2440200" cy="3644238"/>
          </a:xfrm>
        </p:grpSpPr>
        <p:sp>
          <p:nvSpPr>
            <p:cNvPr id="267" name="Google Shape;267;p35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840D35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 txBox="1"/>
            <p:nvPr/>
          </p:nvSpPr>
          <p:spPr>
            <a:xfrm>
              <a:off x="4879876" y="611727"/>
              <a:ext cx="1900800" cy="12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Further </a:t>
              </a:r>
              <a:r>
                <a:rPr lang="en" sz="1600" b="1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explore features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that are highly correlated with rating stars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9" name="Google Shape;269;p35"/>
          <p:cNvGrpSpPr/>
          <p:nvPr/>
        </p:nvGrpSpPr>
        <p:grpSpPr>
          <a:xfrm>
            <a:off x="2609726" y="1148232"/>
            <a:ext cx="2092274" cy="2080029"/>
            <a:chOff x="3490737" y="1374053"/>
            <a:chExt cx="1423800" cy="1423800"/>
          </a:xfrm>
        </p:grpSpPr>
        <p:sp>
          <p:nvSpPr>
            <p:cNvPr id="270" name="Google Shape;270;p35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AC1145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5"/>
            <p:cNvSpPr txBox="1"/>
            <p:nvPr/>
          </p:nvSpPr>
          <p:spPr>
            <a:xfrm>
              <a:off x="3548557" y="1480729"/>
              <a:ext cx="1292100" cy="12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Improve </a:t>
              </a: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 prediction accuracy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2" name="Google Shape;272;p35"/>
          <p:cNvSpPr txBox="1"/>
          <p:nvPr/>
        </p:nvSpPr>
        <p:spPr>
          <a:xfrm>
            <a:off x="2465675" y="3228250"/>
            <a:ext cx="1544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Provide </a:t>
            </a:r>
            <a:r>
              <a:rPr lang="en" b="1">
                <a:solidFill>
                  <a:srgbClr val="FFFF00"/>
                </a:solidFill>
              </a:rPr>
              <a:t>customized suggestion</a:t>
            </a:r>
            <a:r>
              <a:rPr lang="en">
                <a:solidFill>
                  <a:srgbClr val="FFFFFF"/>
                </a:solidFill>
              </a:rPr>
              <a:t> for each business 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4335784" y="3358073"/>
            <a:ext cx="21801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Apply </a:t>
            </a:r>
            <a:r>
              <a:rPr lang="en" b="1">
                <a:solidFill>
                  <a:srgbClr val="FFFF00"/>
                </a:solidFill>
              </a:rPr>
              <a:t>vertical research</a:t>
            </a:r>
            <a:r>
              <a:rPr lang="en">
                <a:solidFill>
                  <a:schemeClr val="lt2"/>
                </a:solidFill>
              </a:rPr>
              <a:t> on how  specific restaurant can be improved based on customers review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>
            <a:spLocks noGrp="1"/>
          </p:cNvSpPr>
          <p:nvPr>
            <p:ph type="body" idx="1"/>
          </p:nvPr>
        </p:nvSpPr>
        <p:spPr>
          <a:xfrm>
            <a:off x="2805176" y="2004376"/>
            <a:ext cx="3533648" cy="149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</a:pPr>
            <a:r>
              <a:rPr lang="en" sz="4200"/>
              <a:t>THANK YOU</a:t>
            </a:r>
            <a:endParaRPr/>
          </a:p>
        </p:txBody>
      </p:sp>
      <p:sp>
        <p:nvSpPr>
          <p:cNvPr id="279" name="Google Shape;279;p36"/>
          <p:cNvSpPr/>
          <p:nvPr/>
        </p:nvSpPr>
        <p:spPr>
          <a:xfrm>
            <a:off x="786883" y="1718637"/>
            <a:ext cx="4572001" cy="22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sldNum" idx="12"/>
          </p:nvPr>
        </p:nvSpPr>
        <p:spPr>
          <a:xfrm>
            <a:off x="8392583" y="4571999"/>
            <a:ext cx="1269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</a:pPr>
            <a:fld id="{00000000-1234-1234-1234-123412341234}" type="slidenum">
              <a:rPr lang="en"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rPr>
              <a:t>2</a:t>
            </a:fld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9144000" cy="850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40">
                <a:solidFill>
                  <a:schemeClr val="lt2"/>
                </a:solidFill>
              </a:rPr>
              <a:t>  Data preprocessing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68" name="Google Shape;168;p27"/>
          <p:cNvGrpSpPr/>
          <p:nvPr/>
        </p:nvGrpSpPr>
        <p:grpSpPr>
          <a:xfrm>
            <a:off x="558123" y="990884"/>
            <a:ext cx="6881909" cy="1168914"/>
            <a:chOff x="630730" y="880977"/>
            <a:chExt cx="7380855" cy="757412"/>
          </a:xfrm>
        </p:grpSpPr>
        <p:sp>
          <p:nvSpPr>
            <p:cNvPr id="169" name="Google Shape;169;p27"/>
            <p:cNvSpPr txBox="1"/>
            <p:nvPr/>
          </p:nvSpPr>
          <p:spPr>
            <a:xfrm>
              <a:off x="630730" y="931175"/>
              <a:ext cx="20844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802017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  Extract</a:t>
              </a:r>
              <a:endParaRPr sz="4200">
                <a:solidFill>
                  <a:srgbClr val="802017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2789785" y="880977"/>
              <a:ext cx="5221800" cy="757412"/>
            </a:xfrm>
            <a:prstGeom prst="rect">
              <a:avLst/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7"/>
            <p:cNvSpPr txBox="1"/>
            <p:nvPr/>
          </p:nvSpPr>
          <p:spPr>
            <a:xfrm>
              <a:off x="2789794" y="931174"/>
              <a:ext cx="49443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1. Extract </a:t>
              </a:r>
              <a:r>
                <a:rPr lang="en" sz="1200" b="1" dirty="0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East Asian Restaurants </a:t>
              </a:r>
              <a:r>
                <a:rPr lang="en" sz="1200" dirty="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(Keyword: Chinese, Korean, etc.)</a:t>
              </a: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in CA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2. Include all original features (e.g. </a:t>
              </a:r>
              <a:r>
                <a:rPr lang="en" sz="1200" b="1" dirty="0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business name</a:t>
              </a: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" sz="1200" b="1" dirty="0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stars </a:t>
              </a: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and </a:t>
              </a:r>
              <a:r>
                <a:rPr lang="en" sz="1200" b="1" dirty="0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attributes </a:t>
              </a: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like </a:t>
              </a:r>
              <a:r>
                <a:rPr lang="en" sz="12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TakeOut option</a:t>
              </a: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" sz="12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Parking availability, etc</a:t>
              </a: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).  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3. Data size: 14825 * 87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2" name="Google Shape;172;p27"/>
          <p:cNvGrpSpPr/>
          <p:nvPr/>
        </p:nvGrpSpPr>
        <p:grpSpPr>
          <a:xfrm>
            <a:off x="233375" y="2225989"/>
            <a:ext cx="7205907" cy="1175012"/>
            <a:chOff x="444180" y="1765338"/>
            <a:chExt cx="7205907" cy="1054579"/>
          </a:xfrm>
        </p:grpSpPr>
        <p:sp>
          <p:nvSpPr>
            <p:cNvPr id="173" name="Google Shape;173;p27"/>
            <p:cNvSpPr txBox="1"/>
            <p:nvPr/>
          </p:nvSpPr>
          <p:spPr>
            <a:xfrm>
              <a:off x="444180" y="1815550"/>
              <a:ext cx="2271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100">
                  <a:solidFill>
                    <a:srgbClr val="A72A1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Process</a:t>
              </a:r>
              <a:endParaRPr sz="4100">
                <a:solidFill>
                  <a:srgbClr val="A72A1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2789787" y="1765338"/>
              <a:ext cx="4860300" cy="7317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7"/>
            <p:cNvSpPr txBox="1"/>
            <p:nvPr/>
          </p:nvSpPr>
          <p:spPr>
            <a:xfrm>
              <a:off x="2782031" y="1784087"/>
              <a:ext cx="4860300" cy="1035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1. Remove permanently closed restaurant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2. Extract object data (e.g. hour, parking, etc)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3. Initialize new features (daily &amp; weekly working hour)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6" name="Google Shape;176;p27"/>
          <p:cNvGrpSpPr/>
          <p:nvPr/>
        </p:nvGrpSpPr>
        <p:grpSpPr>
          <a:xfrm>
            <a:off x="97261" y="3136600"/>
            <a:ext cx="7341544" cy="934893"/>
            <a:chOff x="308075" y="2646430"/>
            <a:chExt cx="6979318" cy="731700"/>
          </a:xfrm>
        </p:grpSpPr>
        <p:sp>
          <p:nvSpPr>
            <p:cNvPr id="177" name="Google Shape;177;p27"/>
            <p:cNvSpPr txBox="1"/>
            <p:nvPr/>
          </p:nvSpPr>
          <p:spPr>
            <a:xfrm>
              <a:off x="308075" y="2696625"/>
              <a:ext cx="24069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100">
                  <a:solidFill>
                    <a:srgbClr val="CC412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Combine</a:t>
              </a:r>
              <a:endParaRPr sz="4200">
                <a:solidFill>
                  <a:srgbClr val="CC412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2663493" y="2646430"/>
              <a:ext cx="4623900" cy="7317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7"/>
            <p:cNvSpPr txBox="1"/>
            <p:nvPr/>
          </p:nvSpPr>
          <p:spPr>
            <a:xfrm>
              <a:off x="2659977" y="2696625"/>
              <a:ext cx="4431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1. Combine </a:t>
              </a:r>
              <a:r>
                <a:rPr lang="en" sz="1200" b="1" dirty="0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business data</a:t>
              </a: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with </a:t>
              </a:r>
              <a:r>
                <a:rPr lang="en" sz="1200" b="1" dirty="0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review data</a:t>
              </a: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using </a:t>
              </a:r>
              <a:r>
                <a:rPr lang="en" sz="12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‘business_id’;  </a:t>
              </a:r>
              <a:endParaRPr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2. Apply NLP strategies (e.g. remove stop words, punctuations, symbols; lemmatization)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3.Initialize sentiment (based on customer’s review star)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0" name="Google Shape;180;p27"/>
          <p:cNvGrpSpPr/>
          <p:nvPr/>
        </p:nvGrpSpPr>
        <p:grpSpPr>
          <a:xfrm>
            <a:off x="558131" y="4190425"/>
            <a:ext cx="6880617" cy="731700"/>
            <a:chOff x="763959" y="3530813"/>
            <a:chExt cx="6564221" cy="731700"/>
          </a:xfrm>
        </p:grpSpPr>
        <p:sp>
          <p:nvSpPr>
            <p:cNvPr id="181" name="Google Shape;181;p27"/>
            <p:cNvSpPr txBox="1"/>
            <p:nvPr/>
          </p:nvSpPr>
          <p:spPr>
            <a:xfrm>
              <a:off x="763959" y="3546900"/>
              <a:ext cx="16989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E06666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Polish</a:t>
              </a:r>
              <a:endParaRPr sz="4200">
                <a:solidFill>
                  <a:srgbClr val="E06666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2690781" y="3530813"/>
              <a:ext cx="4637400" cy="7317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7"/>
            <p:cNvSpPr txBox="1"/>
            <p:nvPr/>
          </p:nvSpPr>
          <p:spPr>
            <a:xfrm>
              <a:off x="2690781" y="3581013"/>
              <a:ext cx="42108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1. Unify type in mixed-type feature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42A01ED2-1994-99B4-C99E-5E80C16D2680}"/>
              </a:ext>
            </a:extLst>
          </p:cNvPr>
          <p:cNvSpPr/>
          <p:nvPr/>
        </p:nvSpPr>
        <p:spPr>
          <a:xfrm>
            <a:off x="3088590" y="879790"/>
            <a:ext cx="5908215" cy="2387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Google Shape;188;p28"/>
          <p:cNvSpPr txBox="1">
            <a:spLocks noGrp="1"/>
          </p:cNvSpPr>
          <p:nvPr>
            <p:ph type="sldNum" idx="12"/>
          </p:nvPr>
        </p:nvSpPr>
        <p:spPr>
          <a:xfrm>
            <a:off x="8392583" y="4571999"/>
            <a:ext cx="1269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</a:pPr>
            <a:fld id="{00000000-1234-1234-1234-123412341234}" type="slidenum">
              <a:rPr lang="en"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rPr>
              <a:t>3</a:t>
            </a:fld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9144000" cy="850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40">
                <a:solidFill>
                  <a:schemeClr val="lt2"/>
                </a:solidFill>
              </a:rPr>
              <a:t>Preliminary Analysis Recap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t="67355"/>
          <a:stretch/>
        </p:blipFill>
        <p:spPr>
          <a:xfrm>
            <a:off x="4119033" y="879792"/>
            <a:ext cx="4913813" cy="24225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2735010" y="1537122"/>
            <a:ext cx="16014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lvl="0" algn="ctr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b="1" dirty="0">
                <a:solidFill>
                  <a:schemeClr val="tx2"/>
                </a:solidFill>
              </a:rPr>
              <a:t>2. N-gram </a:t>
            </a:r>
          </a:p>
          <a:p>
            <a:pPr marL="152400" lvl="0" algn="ctr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b="1" dirty="0">
                <a:solidFill>
                  <a:schemeClr val="tx2"/>
                </a:solidFill>
              </a:rPr>
              <a:t>text </a:t>
            </a:r>
          </a:p>
          <a:p>
            <a:pPr marL="152400" lvl="0" algn="ctr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b="1" dirty="0">
                <a:solidFill>
                  <a:schemeClr val="tx2"/>
                </a:solidFill>
              </a:rPr>
              <a:t>frequency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A785875-62FA-48D7-CE08-FEE0047417FD}"/>
              </a:ext>
            </a:extLst>
          </p:cNvPr>
          <p:cNvGrpSpPr/>
          <p:nvPr/>
        </p:nvGrpSpPr>
        <p:grpSpPr>
          <a:xfrm>
            <a:off x="32008" y="1028231"/>
            <a:ext cx="2920378" cy="4044668"/>
            <a:chOff x="270587" y="1113367"/>
            <a:chExt cx="2578100" cy="3666067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30224F7-E640-14E4-42BE-4DAD6DE99CB9}"/>
                </a:ext>
              </a:extLst>
            </p:cNvPr>
            <p:cNvGrpSpPr/>
            <p:nvPr/>
          </p:nvGrpSpPr>
          <p:grpSpPr>
            <a:xfrm>
              <a:off x="270587" y="1113367"/>
              <a:ext cx="2578100" cy="3666067"/>
              <a:chOff x="232833" y="939800"/>
              <a:chExt cx="2578100" cy="3666067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78A4579-B96E-F16E-35FF-EAA209BA0016}"/>
                  </a:ext>
                </a:extLst>
              </p:cNvPr>
              <p:cNvSpPr/>
              <p:nvPr/>
            </p:nvSpPr>
            <p:spPr>
              <a:xfrm>
                <a:off x="232833" y="939800"/>
                <a:ext cx="2578100" cy="366606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90" name="Google Shape;190;p28"/>
              <p:cNvPicPr preferRelativeResize="0"/>
              <p:nvPr/>
            </p:nvPicPr>
            <p:blipFill rotWithShape="1">
              <a:blip r:embed="rId4">
                <a:alphaModFix/>
              </a:blip>
              <a:srcRect l="11951" t="5050" r="12072" b="63543"/>
              <a:stretch/>
            </p:blipFill>
            <p:spPr>
              <a:xfrm>
                <a:off x="304799" y="1509301"/>
                <a:ext cx="2424364" cy="30626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6B96581-64F0-5282-ACE9-30F6DBAEDE8F}"/>
                </a:ext>
              </a:extLst>
            </p:cNvPr>
            <p:cNvSpPr txBox="1"/>
            <p:nvPr/>
          </p:nvSpPr>
          <p:spPr>
            <a:xfrm>
              <a:off x="550332" y="1229925"/>
              <a:ext cx="1900767" cy="362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2400" lvl="0" algn="ctr" rtl="0">
                <a:spcBef>
                  <a:spcPts val="0"/>
                </a:spcBef>
                <a:spcAft>
                  <a:spcPts val="0"/>
                </a:spcAft>
                <a:buSzPts val="1200"/>
              </a:pPr>
              <a:r>
                <a:rPr lang="en-US" altLang="zh-CN" sz="2000" b="1" dirty="0">
                  <a:solidFill>
                    <a:schemeClr val="tx2"/>
                  </a:solidFill>
                </a:rPr>
                <a:t>1. Word cloud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7897177-3DCE-1E18-DA93-B61C35D9C459}"/>
              </a:ext>
            </a:extLst>
          </p:cNvPr>
          <p:cNvGrpSpPr/>
          <p:nvPr/>
        </p:nvGrpSpPr>
        <p:grpSpPr>
          <a:xfrm>
            <a:off x="2862851" y="3359208"/>
            <a:ext cx="6133954" cy="1713691"/>
            <a:chOff x="2603930" y="3255699"/>
            <a:chExt cx="6540070" cy="1789625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FAF29F8-DF7C-94F3-D7F2-D3361E5F78C2}"/>
                </a:ext>
              </a:extLst>
            </p:cNvPr>
            <p:cNvGrpSpPr/>
            <p:nvPr/>
          </p:nvGrpSpPr>
          <p:grpSpPr>
            <a:xfrm>
              <a:off x="2844615" y="3255699"/>
              <a:ext cx="6299385" cy="1789625"/>
              <a:chOff x="2844615" y="3255699"/>
              <a:chExt cx="6299385" cy="178962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2881BD0-624E-70C0-D163-92FC91E50EB1}"/>
                  </a:ext>
                </a:extLst>
              </p:cNvPr>
              <p:cNvSpPr/>
              <p:nvPr/>
            </p:nvSpPr>
            <p:spPr>
              <a:xfrm>
                <a:off x="2844615" y="3255700"/>
                <a:ext cx="6299385" cy="175724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92" name="Google Shape;192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27200" y="3255699"/>
                <a:ext cx="3316800" cy="17896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3" name="Google Shape;193;p28"/>
              <p:cNvGrpSpPr/>
              <p:nvPr/>
            </p:nvGrpSpPr>
            <p:grpSpPr>
              <a:xfrm>
                <a:off x="3660882" y="3255699"/>
                <a:ext cx="2282718" cy="1789625"/>
                <a:chOff x="4920425" y="1859000"/>
                <a:chExt cx="3728049" cy="3132100"/>
              </a:xfrm>
            </p:grpSpPr>
            <p:pic>
              <p:nvPicPr>
                <p:cNvPr id="194" name="Google Shape;194;p2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r="34576"/>
                <a:stretch/>
              </p:blipFill>
              <p:spPr>
                <a:xfrm>
                  <a:off x="4920425" y="1859000"/>
                  <a:ext cx="3599050" cy="30754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5" name="Google Shape;195;p2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65728" t="3965" b="43722"/>
                <a:stretch/>
              </p:blipFill>
              <p:spPr>
                <a:xfrm>
                  <a:off x="6814125" y="3425725"/>
                  <a:ext cx="1834349" cy="1565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C2F1D0D-B555-39C3-2C33-F9BBEB5CB585}"/>
                </a:ext>
              </a:extLst>
            </p:cNvPr>
            <p:cNvSpPr txBox="1"/>
            <p:nvPr/>
          </p:nvSpPr>
          <p:spPr>
            <a:xfrm>
              <a:off x="2603930" y="3675929"/>
              <a:ext cx="1111036" cy="771394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marL="152400" lvl="0" algn="ctr" rtl="0">
                <a:spcBef>
                  <a:spcPts val="0"/>
                </a:spcBef>
                <a:spcAft>
                  <a:spcPts val="0"/>
                </a:spcAft>
                <a:buSzPts val="1200"/>
              </a:pPr>
              <a:r>
                <a:rPr lang="en-US" altLang="zh-CN" b="1" dirty="0">
                  <a:solidFill>
                    <a:schemeClr val="tx2"/>
                  </a:solidFill>
                </a:rPr>
                <a:t>3. Word sanity check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sldNum" idx="12"/>
          </p:nvPr>
        </p:nvSpPr>
        <p:spPr>
          <a:xfrm>
            <a:off x="8392583" y="4571999"/>
            <a:ext cx="1269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</a:pPr>
            <a:fld id="{00000000-1234-1234-1234-123412341234}" type="slidenum">
              <a:rPr lang="en"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rPr>
              <a:t>4</a:t>
            </a:fld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9144000" cy="850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40">
                <a:solidFill>
                  <a:schemeClr val="lt2"/>
                </a:solidFill>
              </a:rPr>
              <a:t>Shiny App: Word Cloud View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0" y="1220750"/>
            <a:ext cx="4470424" cy="2643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464750" y="850500"/>
            <a:ext cx="256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Older version </a:t>
            </a:r>
            <a:endParaRPr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20750"/>
            <a:ext cx="4162950" cy="25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5371575" y="820550"/>
            <a:ext cx="256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Newer version </a:t>
            </a:r>
            <a:endParaRPr/>
          </a:p>
        </p:txBody>
      </p:sp>
      <p:sp>
        <p:nvSpPr>
          <p:cNvPr id="207" name="Google Shape;207;p29"/>
          <p:cNvSpPr txBox="1"/>
          <p:nvPr/>
        </p:nvSpPr>
        <p:spPr>
          <a:xfrm>
            <a:off x="40150" y="4063525"/>
            <a:ext cx="869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Due to python virtual environment on shinyapp.io, python plotting functions can’t be shown properly (word cloud)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Word cloud view was removed in newer version of shiny 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sldNum" idx="12"/>
          </p:nvPr>
        </p:nvSpPr>
        <p:spPr>
          <a:xfrm>
            <a:off x="8392583" y="4571999"/>
            <a:ext cx="1269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</a:pPr>
            <a:fld id="{00000000-1234-1234-1234-123412341234}" type="slidenum">
              <a:rPr lang="en"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rPr>
              <a:t>5</a:t>
            </a:fld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9144000" cy="850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40">
                <a:solidFill>
                  <a:schemeClr val="lt2"/>
                </a:solidFill>
              </a:rPr>
              <a:t>Shiny App: Text Frequency view</a:t>
            </a:r>
            <a:endParaRPr sz="3040">
              <a:solidFill>
                <a:schemeClr val="lt2"/>
              </a:solidFill>
            </a:endParaRPr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700"/>
            <a:ext cx="3692451" cy="295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177" y="1232475"/>
            <a:ext cx="4282976" cy="29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677013" y="850500"/>
            <a:ext cx="256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version </a:t>
            </a:r>
            <a:endParaRPr/>
          </a:p>
        </p:txBody>
      </p:sp>
      <p:sp>
        <p:nvSpPr>
          <p:cNvPr id="217" name="Google Shape;217;p30"/>
          <p:cNvSpPr txBox="1"/>
          <p:nvPr/>
        </p:nvSpPr>
        <p:spPr>
          <a:xfrm>
            <a:off x="5232075" y="850500"/>
            <a:ext cx="256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version </a:t>
            </a:r>
            <a:endParaRPr/>
          </a:p>
        </p:txBody>
      </p:sp>
      <p:cxnSp>
        <p:nvCxnSpPr>
          <p:cNvPr id="218" name="Google Shape;218;p30"/>
          <p:cNvCxnSpPr/>
          <p:nvPr/>
        </p:nvCxnSpPr>
        <p:spPr>
          <a:xfrm>
            <a:off x="3692449" y="2769550"/>
            <a:ext cx="1095300" cy="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sldNum" idx="12"/>
          </p:nvPr>
        </p:nvSpPr>
        <p:spPr>
          <a:xfrm>
            <a:off x="8392583" y="4571999"/>
            <a:ext cx="1269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</a:pPr>
            <a:fld id="{00000000-1234-1234-1234-123412341234}" type="slidenum">
              <a:rPr lang="en"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rPr>
              <a:t>6</a:t>
            </a:fld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9144000" cy="850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40">
                <a:solidFill>
                  <a:schemeClr val="lt2"/>
                </a:solidFill>
              </a:rPr>
              <a:t>Shiny App: Text Importance View</a:t>
            </a:r>
            <a:endParaRPr sz="3040">
              <a:solidFill>
                <a:schemeClr val="lt2"/>
              </a:solidFill>
            </a:endParaRPr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8300"/>
            <a:ext cx="3949674" cy="284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975" y="1307125"/>
            <a:ext cx="4099024" cy="29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/>
        </p:nvSpPr>
        <p:spPr>
          <a:xfrm>
            <a:off x="944075" y="899288"/>
            <a:ext cx="256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version </a:t>
            </a:r>
            <a:endParaRPr/>
          </a:p>
        </p:txBody>
      </p:sp>
      <p:sp>
        <p:nvSpPr>
          <p:cNvPr id="228" name="Google Shape;228;p31"/>
          <p:cNvSpPr txBox="1"/>
          <p:nvPr/>
        </p:nvSpPr>
        <p:spPr>
          <a:xfrm>
            <a:off x="5516075" y="899288"/>
            <a:ext cx="256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version </a:t>
            </a:r>
            <a:endParaRPr/>
          </a:p>
        </p:txBody>
      </p:sp>
      <p:cxnSp>
        <p:nvCxnSpPr>
          <p:cNvPr id="229" name="Google Shape;229;p31"/>
          <p:cNvCxnSpPr>
            <a:stCxn id="225" idx="3"/>
            <a:endCxn id="226" idx="1"/>
          </p:cNvCxnSpPr>
          <p:nvPr/>
        </p:nvCxnSpPr>
        <p:spPr>
          <a:xfrm>
            <a:off x="3949674" y="2769550"/>
            <a:ext cx="1095300" cy="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760AEC-4B8C-5FBA-1FAB-B78E8739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1" y="999971"/>
            <a:ext cx="4884741" cy="4018838"/>
          </a:xfrm>
          <a:prstGeom prst="rect">
            <a:avLst/>
          </a:prstGeom>
        </p:spPr>
      </p:pic>
      <p:sp>
        <p:nvSpPr>
          <p:cNvPr id="234" name="Google Shape;234;p32"/>
          <p:cNvSpPr txBox="1">
            <a:spLocks noGrp="1"/>
          </p:cNvSpPr>
          <p:nvPr>
            <p:ph type="sldNum" idx="12"/>
          </p:nvPr>
        </p:nvSpPr>
        <p:spPr>
          <a:xfrm>
            <a:off x="8392583" y="4571999"/>
            <a:ext cx="1269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</a:pPr>
            <a:fld id="{00000000-1234-1234-1234-123412341234}" type="slidenum">
              <a:rPr lang="en"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rPr>
              <a:t>7</a:t>
            </a:fld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9144000" cy="850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40">
                <a:solidFill>
                  <a:schemeClr val="lt2"/>
                </a:solidFill>
              </a:rPr>
              <a:t>Shiny App: Parking Map &amp; Modeling</a:t>
            </a:r>
            <a:endParaRPr sz="3040">
              <a:solidFill>
                <a:schemeClr val="lt2"/>
              </a:solidFill>
            </a:endParaRPr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700" y="1468967"/>
            <a:ext cx="4751969" cy="342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7A74FF23-0AA7-3F24-A913-0A24EFBA5941}"/>
              </a:ext>
            </a:extLst>
          </p:cNvPr>
          <p:cNvSpPr/>
          <p:nvPr/>
        </p:nvSpPr>
        <p:spPr>
          <a:xfrm>
            <a:off x="1058843" y="1049481"/>
            <a:ext cx="2647100" cy="1449531"/>
          </a:xfrm>
          <a:prstGeom prst="wedgeRoundRectCallout">
            <a:avLst>
              <a:gd name="adj1" fmla="val 7866"/>
              <a:gd name="adj2" fmla="val 97354"/>
              <a:gd name="adj3" fmla="val 16667"/>
            </a:avLst>
          </a:prstGeom>
          <a:solidFill>
            <a:srgbClr val="0099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Restaurants in downtown Santa Barbara could </a:t>
            </a:r>
            <a:r>
              <a:rPr lang="en-US" altLang="zh-CN" dirty="0" err="1">
                <a:solidFill>
                  <a:schemeClr val="tx2"/>
                </a:solidFill>
              </a:rPr>
              <a:t>coporate</a:t>
            </a:r>
            <a:r>
              <a:rPr lang="en-US" altLang="zh-CN" dirty="0">
                <a:solidFill>
                  <a:schemeClr val="tx2"/>
                </a:solidFill>
              </a:rPr>
              <a:t> with nearby parking log/garage to attract customers who own vehicles.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sldNum" idx="12"/>
          </p:nvPr>
        </p:nvSpPr>
        <p:spPr>
          <a:xfrm>
            <a:off x="8392583" y="4571999"/>
            <a:ext cx="1269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</a:pPr>
            <a:fld id="{00000000-1234-1234-1234-123412341234}" type="slidenum">
              <a:rPr lang="en"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rPr>
              <a:t>8</a:t>
            </a:fld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9144000" cy="850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40">
                <a:solidFill>
                  <a:schemeClr val="lt2"/>
                </a:solidFill>
              </a:rPr>
              <a:t>  Modeling data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44" name="Google Shape;244;p33"/>
          <p:cNvGraphicFramePr/>
          <p:nvPr>
            <p:extLst>
              <p:ext uri="{D42A27DB-BD31-4B8C-83A1-F6EECF244321}">
                <p14:modId xmlns:p14="http://schemas.microsoft.com/office/powerpoint/2010/main" val="2328835916"/>
              </p:ext>
            </p:extLst>
          </p:nvPr>
        </p:nvGraphicFramePr>
        <p:xfrm>
          <a:off x="313266" y="1503768"/>
          <a:ext cx="8712203" cy="3212236"/>
        </p:xfrm>
        <a:graphic>
          <a:graphicData uri="http://schemas.openxmlformats.org/drawingml/2006/table">
            <a:tbl>
              <a:tblPr>
                <a:noFill/>
                <a:tableStyleId>{09B1B0B0-523D-44AD-8CFC-14EC3853B852}</a:tableStyleId>
              </a:tblPr>
              <a:tblGrid>
                <a:gridCol w="1392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57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4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066">
                  <a:extLst>
                    <a:ext uri="{9D8B030D-6E8A-4147-A177-3AD203B41FA5}">
                      <a16:colId xmlns:a16="http://schemas.microsoft.com/office/drawing/2014/main" val="3738341120"/>
                    </a:ext>
                  </a:extLst>
                </a:gridCol>
                <a:gridCol w="1109136">
                  <a:extLst>
                    <a:ext uri="{9D8B030D-6E8A-4147-A177-3AD203B41FA5}">
                      <a16:colId xmlns:a16="http://schemas.microsoft.com/office/drawing/2014/main" val="1241448763"/>
                    </a:ext>
                  </a:extLst>
                </a:gridCol>
              </a:tblGrid>
              <a:tr h="927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2"/>
                          </a:solidFill>
                        </a:rPr>
                        <a:t>comment </a:t>
                      </a:r>
                      <a:endParaRPr sz="1600" b="1" dirty="0">
                        <a:solidFill>
                          <a:schemeClr val="tx2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2"/>
                          </a:solidFill>
                        </a:rPr>
                        <a:t>star</a:t>
                      </a:r>
                      <a:endParaRPr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</a:rPr>
                        <a:t>Hour per week</a:t>
                      </a:r>
                      <a:endParaRPr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</a:rPr>
                        <a:t>HasTV</a:t>
                      </a:r>
                      <a:endParaRPr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</a:rPr>
                        <a:t>Alcohol</a:t>
                      </a:r>
                      <a:endParaRPr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</a:rPr>
                        <a:t>WiFi</a:t>
                      </a:r>
                      <a:endParaRPr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</a:rPr>
                        <a:t>Garage</a:t>
                      </a:r>
                      <a:endParaRPr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Dinner</a:t>
                      </a:r>
                      <a:endParaRPr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Accept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Noise</a:t>
                      </a:r>
                      <a:endParaRPr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2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Star given by customer</a:t>
                      </a:r>
                      <a:endParaRPr sz="15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Weekly open hours of each restaurant</a:t>
                      </a:r>
                      <a:endParaRPr sz="1500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Is there a TV in the restaurant</a:t>
                      </a:r>
                      <a:endParaRPr sz="15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dirty="0"/>
                        <a:t>Provide Alcohol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dirty="0"/>
                        <a:t>or not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Is free </a:t>
                      </a:r>
                      <a:r>
                        <a:rPr lang="en-US" sz="1500" dirty="0" err="1"/>
                        <a:t>WiFi</a:t>
                      </a:r>
                      <a:r>
                        <a:rPr lang="en-US" sz="1500" dirty="0"/>
                        <a:t> available</a:t>
                      </a:r>
                      <a:endParaRPr sz="15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Any place to park cars</a:t>
                      </a:r>
                      <a:endParaRPr sz="15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Provide dinner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Or not</a:t>
                      </a:r>
                      <a:endParaRPr sz="1500" dirty="0"/>
                    </a:p>
                  </a:txBody>
                  <a:tcPr marL="45720" marR="4572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Is the noise acceptable</a:t>
                      </a:r>
                      <a:endParaRPr sz="1500" dirty="0"/>
                    </a:p>
                  </a:txBody>
                  <a:tcPr marL="45720" marR="4572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0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500" dirty="0"/>
                        <a:t>Multi-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500" dirty="0"/>
                        <a:t>C</a:t>
                      </a:r>
                      <a:r>
                        <a:rPr lang="en" altLang="zh-CN" sz="1500" dirty="0"/>
                        <a:t>ategorical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500" dirty="0"/>
                        <a:t>Ordinal </a:t>
                      </a:r>
                      <a:r>
                        <a:rPr lang="en" altLang="zh-CN" sz="1500" dirty="0"/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CN" sz="1500" dirty="0"/>
                        <a:t>(1,2,3,4,5)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Continuous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(16h-102h)</a:t>
                      </a:r>
                      <a:endParaRPr sz="1500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500" dirty="0"/>
                        <a:t>B</a:t>
                      </a:r>
                      <a:r>
                        <a:rPr lang="en" altLang="zh-CN" sz="1500" dirty="0"/>
                        <a:t>inary </a:t>
                      </a:r>
                      <a:r>
                        <a:rPr lang="en-US" altLang="zh-CN" sz="1500" dirty="0"/>
                        <a:t>C</a:t>
                      </a:r>
                      <a:r>
                        <a:rPr lang="en" altLang="zh-CN" sz="1500" dirty="0"/>
                        <a:t>ategorical data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(1 indicates yes; 0 indicates no)</a:t>
                      </a:r>
                      <a:endParaRPr sz="1500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45720" marR="4572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45720" marR="4572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932638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40426701-8017-7FD7-90D3-F27DE2637EED}"/>
              </a:ext>
            </a:extLst>
          </p:cNvPr>
          <p:cNvSpPr/>
          <p:nvPr/>
        </p:nvSpPr>
        <p:spPr>
          <a:xfrm>
            <a:off x="798669" y="795880"/>
            <a:ext cx="5475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0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9D9921-6B23-A092-3271-F836CB801B85}"/>
              </a:ext>
            </a:extLst>
          </p:cNvPr>
          <p:cNvSpPr/>
          <p:nvPr/>
        </p:nvSpPr>
        <p:spPr>
          <a:xfrm>
            <a:off x="5447714" y="795880"/>
            <a:ext cx="5261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0" i="1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  <a:endParaRPr lang="zh-CN" altLang="en-US" sz="4000" b="0" i="1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>
            <a:spLocks noGrp="1"/>
          </p:cNvSpPr>
          <p:nvPr>
            <p:ph type="sldNum" idx="12"/>
          </p:nvPr>
        </p:nvSpPr>
        <p:spPr>
          <a:xfrm>
            <a:off x="8392583" y="4571999"/>
            <a:ext cx="1269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6C8"/>
              </a:buClr>
              <a:buSzPts val="900"/>
              <a:buFont typeface="Avenir"/>
              <a:buNone/>
            </a:pPr>
            <a:fld id="{00000000-1234-1234-1234-123412341234}" type="slidenum">
              <a:rPr lang="en" sz="900">
                <a:solidFill>
                  <a:srgbClr val="C6C6C8"/>
                </a:solidFill>
                <a:latin typeface="Avenir"/>
                <a:ea typeface="Avenir"/>
                <a:cs typeface="Avenir"/>
                <a:sym typeface="Avenir"/>
              </a:rPr>
              <a:t>9</a:t>
            </a:fld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9144000" cy="850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zh-CN" sz="2400" dirty="0">
                <a:solidFill>
                  <a:schemeClr val="lt2"/>
                </a:solidFill>
              </a:rPr>
              <a:t>Cumulative Logit Models For Ordinal Responses</a:t>
            </a:r>
            <a:endParaRPr lang="en-US" sz="2400" dirty="0">
              <a:solidFill>
                <a:schemeClr val="lt2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BC47A0-54A7-5368-1477-9049010BC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00" y="1160337"/>
            <a:ext cx="7882567" cy="86569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BA3E33F-EC0C-F19F-2308-57CAB939BC9F}"/>
              </a:ext>
            </a:extLst>
          </p:cNvPr>
          <p:cNvSpPr txBox="1"/>
          <p:nvPr/>
        </p:nvSpPr>
        <p:spPr>
          <a:xfrm>
            <a:off x="126900" y="1990190"/>
            <a:ext cx="338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with 12 significant features: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8A4BBBB-52A3-A51C-FE1E-46F2E2B4DA7C}"/>
              </a:ext>
            </a:extLst>
          </p:cNvPr>
          <p:cNvSpPr txBox="1"/>
          <p:nvPr/>
        </p:nvSpPr>
        <p:spPr>
          <a:xfrm>
            <a:off x="126899" y="904451"/>
            <a:ext cx="338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function: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D9F1A18-A542-42E8-CBA1-802C61F7E8E0}"/>
              </a:ext>
            </a:extLst>
          </p:cNvPr>
          <p:cNvGrpSpPr/>
          <p:nvPr/>
        </p:nvGrpSpPr>
        <p:grpSpPr>
          <a:xfrm>
            <a:off x="126899" y="2512737"/>
            <a:ext cx="7470245" cy="2542758"/>
            <a:chOff x="624517" y="2408069"/>
            <a:chExt cx="7930092" cy="266520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302720D-9B1F-BE36-35E1-35F48FB3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517" y="2408069"/>
              <a:ext cx="7930092" cy="2665201"/>
            </a:xfrm>
            <a:prstGeom prst="rect">
              <a:avLst/>
            </a:prstGeom>
          </p:spPr>
        </p:pic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C878680-5330-BC41-1E83-944A4742659C}"/>
                </a:ext>
              </a:extLst>
            </p:cNvPr>
            <p:cNvSpPr/>
            <p:nvPr/>
          </p:nvSpPr>
          <p:spPr>
            <a:xfrm>
              <a:off x="4855633" y="3912063"/>
              <a:ext cx="1570567" cy="33866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0520A291-EA55-0E66-70A2-BF5F0A085CB4}"/>
                </a:ext>
              </a:extLst>
            </p:cNvPr>
            <p:cNvSpPr/>
            <p:nvPr/>
          </p:nvSpPr>
          <p:spPr>
            <a:xfrm>
              <a:off x="2887133" y="3926880"/>
              <a:ext cx="1769534" cy="309034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5FD90199-E732-3F23-1453-6D3CE7F87892}"/>
                </a:ext>
              </a:extLst>
            </p:cNvPr>
            <p:cNvSpPr/>
            <p:nvPr/>
          </p:nvSpPr>
          <p:spPr>
            <a:xfrm>
              <a:off x="4855633" y="3471333"/>
              <a:ext cx="1570567" cy="338667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A34965D4-0493-122B-9D47-98075AE890A0}"/>
                </a:ext>
              </a:extLst>
            </p:cNvPr>
            <p:cNvSpPr/>
            <p:nvPr/>
          </p:nvSpPr>
          <p:spPr>
            <a:xfrm>
              <a:off x="6625166" y="3870557"/>
              <a:ext cx="1570567" cy="421680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5FD90199-E732-3F23-1453-6D3CE7F87892}"/>
                </a:ext>
              </a:extLst>
            </p:cNvPr>
            <p:cNvSpPr/>
            <p:nvPr/>
          </p:nvSpPr>
          <p:spPr>
            <a:xfrm>
              <a:off x="6616700" y="3482930"/>
              <a:ext cx="1672167" cy="338667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对话气泡: 圆角矩形 1">
                <a:extLst>
                  <a:ext uri="{FF2B5EF4-FFF2-40B4-BE49-F238E27FC236}">
                    <a16:creationId xmlns:a16="http://schemas.microsoft.com/office/drawing/2014/main" id="{E07B6AAA-54FA-B073-11C8-39EEBBF3618A}"/>
                  </a:ext>
                </a:extLst>
              </p:cNvPr>
              <p:cNvSpPr/>
              <p:nvPr/>
            </p:nvSpPr>
            <p:spPr>
              <a:xfrm>
                <a:off x="6058087" y="1929956"/>
                <a:ext cx="2959013" cy="670554"/>
              </a:xfrm>
              <a:prstGeom prst="wedgeRoundRectCallout">
                <a:avLst>
                  <a:gd name="adj1" fmla="val 703"/>
                  <a:gd name="adj2" fmla="val 210073"/>
                  <a:gd name="adj3" fmla="val 16667"/>
                </a:avLst>
              </a:prstGeom>
              <a:solidFill>
                <a:srgbClr val="FFC000"/>
              </a:solidFill>
              <a:ln>
                <a:solidFill>
                  <a:schemeClr val="bg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2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)/</m:t>
                          </m:r>
                          <m:r>
                            <m:rPr>
                              <m:sty m:val="p"/>
                            </m:rPr>
                            <a:rPr lang="en-US" altLang="zh-CN" sz="1200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CN" sz="1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sz="1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zh-CN" sz="1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1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CN" sz="1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1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1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)/</m:t>
                          </m:r>
                          <m:r>
                            <m:rPr>
                              <m:sty m:val="p"/>
                            </m:rPr>
                            <a:rPr lang="en-US" altLang="zh-CN" sz="1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CN" sz="1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1200" b="0" dirty="0">
                  <a:solidFill>
                    <a:schemeClr val="accent6"/>
                  </a:solidFill>
                </a:endParaRPr>
              </a:p>
              <a:p>
                <a:pPr algn="ctr"/>
                <a:r>
                  <a:rPr lang="en-US" altLang="zh-CN" sz="1200" dirty="0">
                    <a:solidFill>
                      <a:schemeClr val="accent6"/>
                    </a:solidFill>
                  </a:rPr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1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sz="1200" b="0" dirty="0">
                    <a:solidFill>
                      <a:schemeClr val="accent6"/>
                    </a:solidFill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2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0.008</m:t>
                            </m:r>
                          </m:e>
                        </m:d>
                      </m:e>
                    </m:func>
                    <m:r>
                      <a:rPr lang="en-US" altLang="zh-CN" sz="12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en-US" altLang="zh-CN" sz="1200" b="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2" name="对话气泡: 圆角矩形 1">
                <a:extLst>
                  <a:ext uri="{FF2B5EF4-FFF2-40B4-BE49-F238E27FC236}">
                    <a16:creationId xmlns:a16="http://schemas.microsoft.com/office/drawing/2014/main" id="{E07B6AAA-54FA-B073-11C8-39EEBBF36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087" y="1929956"/>
                <a:ext cx="2959013" cy="670554"/>
              </a:xfrm>
              <a:prstGeom prst="wedgeRoundRectCallout">
                <a:avLst>
                  <a:gd name="adj1" fmla="val 703"/>
                  <a:gd name="adj2" fmla="val 21007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Custom 1">
      <a:dk1>
        <a:srgbClr val="494949"/>
      </a:dk1>
      <a:lt1>
        <a:srgbClr val="ADADAD"/>
      </a:lt1>
      <a:dk2>
        <a:srgbClr val="282728"/>
      </a:dk2>
      <a:lt2>
        <a:srgbClr val="F7F7F7"/>
      </a:lt2>
      <a:accent1>
        <a:srgbClr val="C5050C"/>
      </a:accent1>
      <a:accent2>
        <a:srgbClr val="9B0000"/>
      </a:accent2>
      <a:accent3>
        <a:srgbClr val="DADFE1"/>
      </a:accent3>
      <a:accent4>
        <a:srgbClr val="646569"/>
      </a:accent4>
      <a:accent5>
        <a:srgbClr val="282728"/>
      </a:accent5>
      <a:accent6>
        <a:srgbClr val="494949"/>
      </a:accent6>
      <a:hlink>
        <a:srgbClr val="0479A8"/>
      </a:hlink>
      <a:folHlink>
        <a:srgbClr val="0479A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483</Words>
  <Application>Microsoft Office PowerPoint</Application>
  <PresentationFormat>全屏显示(16:9)</PresentationFormat>
  <Paragraphs>100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Times New Roman</vt:lpstr>
      <vt:lpstr>Cambria Math</vt:lpstr>
      <vt:lpstr>Arial</vt:lpstr>
      <vt:lpstr>Roboto Medium</vt:lpstr>
      <vt:lpstr>Roboto</vt:lpstr>
      <vt:lpstr>Avenir</vt:lpstr>
      <vt:lpstr>Simple Light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陈 语谦</cp:lastModifiedBy>
  <cp:revision>9</cp:revision>
  <dcterms:modified xsi:type="dcterms:W3CDTF">2022-12-06T00:26:57Z</dcterms:modified>
</cp:coreProperties>
</file>